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88" r:id="rId4"/>
    <p:sldId id="289" r:id="rId5"/>
    <p:sldId id="276" r:id="rId6"/>
    <p:sldId id="277" r:id="rId7"/>
    <p:sldId id="290" r:id="rId8"/>
    <p:sldId id="279" r:id="rId9"/>
  </p:sldIdLst>
  <p:sldSz cx="12192000" cy="6858000"/>
  <p:notesSz cx="6888163"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nl-NL"/>
          </a:p>
        </p:txBody>
      </p:sp>
      <p:sp>
        <p:nvSpPr>
          <p:cNvPr id="3" name="Tijdelijke aanduiding voor datum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174F32FE-5FE0-48FB-9E9D-CA482AE6C051}" type="datetimeFigureOut">
              <a:rPr lang="nl-NL" smtClean="0"/>
              <a:t>1-10-2016</a:t>
            </a:fld>
            <a:endParaRPr lang="nl-NL"/>
          </a:p>
        </p:txBody>
      </p:sp>
      <p:sp>
        <p:nvSpPr>
          <p:cNvPr id="4" name="Tijdelijke aanduiding voor dia-afbeelding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nl-NL"/>
          </a:p>
        </p:txBody>
      </p:sp>
      <p:sp>
        <p:nvSpPr>
          <p:cNvPr id="5" name="Tijdelijke aanduiding voor notities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9F074FB3-14BD-456D-8DE6-16CCDC429864}" type="slidenum">
              <a:rPr lang="nl-NL" smtClean="0"/>
              <a:t>‹nr.›</a:t>
            </a:fld>
            <a:endParaRPr lang="nl-NL"/>
          </a:p>
        </p:txBody>
      </p:sp>
    </p:spTree>
    <p:extLst>
      <p:ext uri="{BB962C8B-B14F-4D97-AF65-F5344CB8AC3E}">
        <p14:creationId xmlns:p14="http://schemas.microsoft.com/office/powerpoint/2010/main" val="313511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93852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99283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61089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82398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42504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1-10-2016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32384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69DBACD-B86E-4029-95C4-6BB6B38E3D3F}" type="datetimeFigureOut">
              <a:rPr lang="nl-NL" smtClean="0"/>
              <a:t>1-10-2016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61806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69DBACD-B86E-4029-95C4-6BB6B38E3D3F}" type="datetimeFigureOut">
              <a:rPr lang="nl-NL" smtClean="0"/>
              <a:t>1-10-2016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62167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69DBACD-B86E-4029-95C4-6BB6B38E3D3F}" type="datetimeFigureOut">
              <a:rPr lang="nl-NL" smtClean="0"/>
              <a:t>1-10-2016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132701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1-10-2016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16751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1-10-2016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76241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DBACD-B86E-4029-95C4-6BB6B38E3D3F}" type="datetimeFigureOut">
              <a:rPr lang="nl-NL" smtClean="0"/>
              <a:t>1-10-2016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570A2-0B8D-4930-BD4A-A39D45F24FC4}" type="slidenum">
              <a:rPr lang="nl-NL" smtClean="0"/>
              <a:t>‹nr.›</a:t>
            </a:fld>
            <a:endParaRPr lang="nl-NL"/>
          </a:p>
        </p:txBody>
      </p:sp>
    </p:spTree>
    <p:extLst>
      <p:ext uri="{BB962C8B-B14F-4D97-AF65-F5344CB8AC3E}">
        <p14:creationId xmlns:p14="http://schemas.microsoft.com/office/powerpoint/2010/main" val="29157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75544" y="2830166"/>
            <a:ext cx="3267075" cy="3771900"/>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938" y="4146476"/>
            <a:ext cx="2921000" cy="2921000"/>
          </a:xfrm>
          <a:prstGeom prst="rect">
            <a:avLst/>
          </a:prstGeom>
        </p:spPr>
      </p:pic>
      <p:pic>
        <p:nvPicPr>
          <p:cNvPr id="16" name="Afbeelding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43023">
            <a:off x="492788" y="724631"/>
            <a:ext cx="3905250" cy="1771650"/>
          </a:xfrm>
          <a:prstGeom prst="rect">
            <a:avLst/>
          </a:prstGeom>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sp>
        <p:nvSpPr>
          <p:cNvPr id="13" name="Ondertitel 12"/>
          <p:cNvSpPr>
            <a:spLocks noGrp="1"/>
          </p:cNvSpPr>
          <p:nvPr>
            <p:ph type="subTitle" idx="1"/>
          </p:nvPr>
        </p:nvSpPr>
        <p:spPr>
          <a:xfrm>
            <a:off x="1524000" y="1255899"/>
            <a:ext cx="9144000" cy="2043850"/>
          </a:xfrm>
        </p:spPr>
        <p:txBody>
          <a:bodyPr>
            <a:normAutofit fontScale="77500" lnSpcReduction="20000"/>
          </a:bodyPr>
          <a:lstStyle/>
          <a:p>
            <a:r>
              <a:rPr lang="nl-NL" sz="8800" b="1" dirty="0"/>
              <a:t>Onderhouden met  Werktuigen en machines</a:t>
            </a:r>
          </a:p>
        </p:txBody>
      </p:sp>
      <p:pic>
        <p:nvPicPr>
          <p:cNvPr id="2" name="Afbeelding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2529" y="4405472"/>
            <a:ext cx="3028188" cy="1761744"/>
          </a:xfrm>
          <a:prstGeom prst="rect">
            <a:avLst/>
          </a:prstGeom>
        </p:spPr>
      </p:pic>
      <p:pic>
        <p:nvPicPr>
          <p:cNvPr id="3" name="Afbeelding 2"/>
          <p:cNvPicPr>
            <a:picLocks noChangeAspect="1"/>
          </p:cNvPicPr>
          <p:nvPr/>
        </p:nvPicPr>
        <p:blipFill rotWithShape="1">
          <a:blip r:embed="rId8">
            <a:extLst>
              <a:ext uri="{28A0092B-C50C-407E-A947-70E740481C1C}">
                <a14:useLocalDpi xmlns:a14="http://schemas.microsoft.com/office/drawing/2010/main" val="0"/>
              </a:ext>
            </a:extLst>
          </a:blip>
          <a:srcRect t="22899" b="20844"/>
          <a:stretch/>
        </p:blipFill>
        <p:spPr>
          <a:xfrm flipH="1">
            <a:off x="8724902" y="4922874"/>
            <a:ext cx="3024000" cy="1701210"/>
          </a:xfrm>
          <a:prstGeom prst="rect">
            <a:avLst/>
          </a:prstGeom>
        </p:spPr>
      </p:pic>
    </p:spTree>
    <p:extLst>
      <p:ext uri="{BB962C8B-B14F-4D97-AF65-F5344CB8AC3E}">
        <p14:creationId xmlns:p14="http://schemas.microsoft.com/office/powerpoint/2010/main" val="190041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250" y="208053"/>
            <a:ext cx="2028825" cy="3667125"/>
          </a:xfrm>
          <a:prstGeom prst="rect">
            <a:avLst/>
          </a:prstGeom>
        </p:spPr>
      </p:pic>
      <p:sp>
        <p:nvSpPr>
          <p:cNvPr id="2" name="Tekstvak 1"/>
          <p:cNvSpPr txBox="1"/>
          <p:nvPr/>
        </p:nvSpPr>
        <p:spPr>
          <a:xfrm>
            <a:off x="627321" y="2758849"/>
            <a:ext cx="11100391" cy="3816429"/>
          </a:xfrm>
          <a:prstGeom prst="rect">
            <a:avLst/>
          </a:prstGeom>
          <a:noFill/>
        </p:spPr>
        <p:txBody>
          <a:bodyPr wrap="square" rtlCol="0" anchor="ctr">
            <a:spAutoFit/>
          </a:bodyPr>
          <a:lstStyle/>
          <a:p>
            <a:endParaRPr lang="nl-NL" dirty="0"/>
          </a:p>
          <a:p>
            <a:endParaRPr lang="nl-NL" sz="3200" b="1" dirty="0"/>
          </a:p>
          <a:p>
            <a:endParaRPr lang="nl-NL" sz="3200" b="1" dirty="0"/>
          </a:p>
          <a:p>
            <a:r>
              <a:rPr lang="nl-NL" sz="3200" b="1" dirty="0"/>
              <a:t>Oriëntatie:</a:t>
            </a:r>
            <a:r>
              <a:rPr lang="nl-NL" sz="3200" dirty="0"/>
              <a:t> 	voorkennis activeren dagelijks en periodiek 			     	onderhoud</a:t>
            </a:r>
          </a:p>
          <a:p>
            <a:r>
              <a:rPr lang="nl-NL" sz="3200" b="1" dirty="0"/>
              <a:t>Aan de slag: 	</a:t>
            </a:r>
            <a:r>
              <a:rPr lang="nl-NL" sz="3200" dirty="0"/>
              <a:t>Zelf toets vragen maken en kleine test </a:t>
            </a:r>
            <a:endParaRPr lang="nl-NL" sz="2000" dirty="0"/>
          </a:p>
          <a:p>
            <a:r>
              <a:rPr lang="nl-NL" sz="3200" b="1" dirty="0"/>
              <a:t>Evaluatie:</a:t>
            </a:r>
            <a:r>
              <a:rPr lang="nl-NL" sz="3200" dirty="0"/>
              <a:t> 		Terugblik lessen machines en gereedschappen</a:t>
            </a:r>
          </a:p>
          <a:p>
            <a:r>
              <a:rPr lang="nl-NL" sz="3200" b="1" dirty="0"/>
              <a:t>Transfer:</a:t>
            </a:r>
            <a:r>
              <a:rPr lang="nl-NL" sz="3200" dirty="0"/>
              <a:t> 		</a:t>
            </a:r>
            <a:r>
              <a:rPr lang="nl-NL" sz="2000" dirty="0"/>
              <a:t>koppeling met lesstof onderhouden bestratingen</a:t>
            </a:r>
          </a:p>
        </p:txBody>
      </p:sp>
      <p:sp>
        <p:nvSpPr>
          <p:cNvPr id="3" name="Ondertitel 2"/>
          <p:cNvSpPr>
            <a:spLocks noGrp="1"/>
          </p:cNvSpPr>
          <p:nvPr>
            <p:ph type="subTitle" idx="1"/>
          </p:nvPr>
        </p:nvSpPr>
        <p:spPr>
          <a:xfrm>
            <a:off x="3609754" y="1507422"/>
            <a:ext cx="4972493" cy="1607917"/>
          </a:xfrm>
        </p:spPr>
        <p:txBody>
          <a:bodyPr>
            <a:normAutofit/>
          </a:bodyPr>
          <a:lstStyle/>
          <a:p>
            <a:r>
              <a:rPr lang="nl-NL" sz="4800" dirty="0"/>
              <a:t>Programma</a:t>
            </a:r>
          </a:p>
          <a:p>
            <a:r>
              <a:rPr lang="nl-NL" sz="1600" dirty="0"/>
              <a:t>3-oktober-2016 </a:t>
            </a:r>
          </a:p>
          <a:p>
            <a:r>
              <a:rPr lang="nl-NL" sz="1600" dirty="0"/>
              <a:t>08.30u- 9.30u </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395" y="1141503"/>
            <a:ext cx="1571625" cy="2733675"/>
          </a:xfrm>
          <a:prstGeom prst="rect">
            <a:avLst/>
          </a:prstGeom>
        </p:spPr>
      </p:pic>
    </p:spTree>
    <p:extLst>
      <p:ext uri="{BB962C8B-B14F-4D97-AF65-F5344CB8AC3E}">
        <p14:creationId xmlns:p14="http://schemas.microsoft.com/office/powerpoint/2010/main" val="50676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250" y="208053"/>
            <a:ext cx="2028825" cy="3667125"/>
          </a:xfrm>
          <a:prstGeom prst="rect">
            <a:avLst/>
          </a:prstGeom>
        </p:spPr>
      </p:pic>
      <p:sp>
        <p:nvSpPr>
          <p:cNvPr id="2" name="Tekstvak 1"/>
          <p:cNvSpPr txBox="1"/>
          <p:nvPr/>
        </p:nvSpPr>
        <p:spPr>
          <a:xfrm>
            <a:off x="627321" y="2512628"/>
            <a:ext cx="11100391" cy="4308872"/>
          </a:xfrm>
          <a:prstGeom prst="rect">
            <a:avLst/>
          </a:prstGeom>
          <a:noFill/>
        </p:spPr>
        <p:txBody>
          <a:bodyPr wrap="square" rtlCol="0" anchor="ctr">
            <a:spAutoFit/>
          </a:bodyPr>
          <a:lstStyle/>
          <a:p>
            <a:endParaRPr lang="nl-NL" dirty="0"/>
          </a:p>
          <a:p>
            <a:endParaRPr lang="nl-NL" sz="3200" b="1" dirty="0"/>
          </a:p>
          <a:p>
            <a:endParaRPr lang="nl-NL" sz="3200" b="1" dirty="0"/>
          </a:p>
          <a:p>
            <a:r>
              <a:rPr lang="nl-NL" sz="3200" b="1" dirty="0"/>
              <a:t>Oriëntatie:</a:t>
            </a:r>
            <a:r>
              <a:rPr lang="nl-NL" sz="3200" dirty="0"/>
              <a:t> 	voorkennis activeren dagelijks en periodiek 			     	onderhoud</a:t>
            </a:r>
          </a:p>
          <a:p>
            <a:endParaRPr lang="nl-NL" sz="3200" dirty="0"/>
          </a:p>
          <a:p>
            <a:r>
              <a:rPr lang="nl-NL" sz="4800" dirty="0"/>
              <a:t>Bedrijfsklaar maken, dagelijks onderhoud, 			periodiek onderhoud.</a:t>
            </a:r>
          </a:p>
        </p:txBody>
      </p:sp>
      <p:sp>
        <p:nvSpPr>
          <p:cNvPr id="3" name="Ondertitel 2"/>
          <p:cNvSpPr>
            <a:spLocks noGrp="1"/>
          </p:cNvSpPr>
          <p:nvPr>
            <p:ph type="subTitle" idx="1"/>
          </p:nvPr>
        </p:nvSpPr>
        <p:spPr>
          <a:xfrm>
            <a:off x="3609754" y="1507422"/>
            <a:ext cx="4972493" cy="1607917"/>
          </a:xfrm>
        </p:spPr>
        <p:txBody>
          <a:bodyPr>
            <a:normAutofit/>
          </a:bodyPr>
          <a:lstStyle/>
          <a:p>
            <a:r>
              <a:rPr lang="nl-NL" sz="4800" dirty="0"/>
              <a:t>Programma</a:t>
            </a:r>
          </a:p>
          <a:p>
            <a:r>
              <a:rPr lang="nl-NL" sz="1600" dirty="0"/>
              <a:t>3-oktober-2016 </a:t>
            </a:r>
          </a:p>
          <a:p>
            <a:r>
              <a:rPr lang="nl-NL" sz="1600" dirty="0"/>
              <a:t>08.30u- 10.30u </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395" y="1141503"/>
            <a:ext cx="1571625" cy="2733675"/>
          </a:xfrm>
          <a:prstGeom prst="rect">
            <a:avLst/>
          </a:prstGeom>
        </p:spPr>
      </p:pic>
    </p:spTree>
    <p:extLst>
      <p:ext uri="{BB962C8B-B14F-4D97-AF65-F5344CB8AC3E}">
        <p14:creationId xmlns:p14="http://schemas.microsoft.com/office/powerpoint/2010/main" val="65764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sp>
        <p:nvSpPr>
          <p:cNvPr id="7" name="Rechthoek 6"/>
          <p:cNvSpPr/>
          <p:nvPr/>
        </p:nvSpPr>
        <p:spPr>
          <a:xfrm>
            <a:off x="1811079" y="1536191"/>
            <a:ext cx="9122735" cy="5090240"/>
          </a:xfrm>
          <a:prstGeom prst="rect">
            <a:avLst/>
          </a:prstGeom>
        </p:spPr>
        <p:txBody>
          <a:bodyPr wrap="square">
            <a:spAutoFit/>
          </a:bodyPr>
          <a:lstStyle/>
          <a:p>
            <a:pPr marL="15240" indent="-6350">
              <a:lnSpc>
                <a:spcPct val="110000"/>
              </a:lnSpc>
              <a:spcAft>
                <a:spcPts val="25"/>
              </a:spcAft>
            </a:pPr>
            <a:r>
              <a:rPr lang="nl-NL" sz="3600" b="1" dirty="0">
                <a:solidFill>
                  <a:srgbClr val="181717"/>
                </a:solidFill>
                <a:latin typeface="Arial" panose="020B0604020202020204" pitchFamily="34" charset="0"/>
                <a:ea typeface="Arial" panose="020B0604020202020204" pitchFamily="34" charset="0"/>
              </a:rPr>
              <a:t>Instructies voor periodiek onderhoud</a:t>
            </a:r>
          </a:p>
          <a:p>
            <a:pPr marL="13970" indent="-5080" algn="just">
              <a:lnSpc>
                <a:spcPct val="103000"/>
              </a:lnSpc>
              <a:spcAft>
                <a:spcPts val="300"/>
              </a:spcAft>
            </a:pPr>
            <a:r>
              <a:rPr lang="nl-NL" sz="2800" dirty="0">
                <a:solidFill>
                  <a:srgbClr val="181717"/>
                </a:solidFill>
                <a:latin typeface="Arial" panose="020B0604020202020204" pitchFamily="34" charset="0"/>
                <a:ea typeface="Arial" panose="020B0604020202020204" pitchFamily="34" charset="0"/>
              </a:rPr>
              <a:t>Voor een lange levensduur alsook ter voorkoming van schades en ter waarborging van het volledig functioneren van de veiligheidsvoorzieningen moeten de hierna beschreven onderhoudstaken regelmatig uitgevoerd worden. Garantieclaims worden alleen dan toegelaten, indien deze taken regelmatig en zoals voorgeschreven uitgevoerd zijn. Bij niet-inachtneming bestaat er gevaar voor ongelukken!</a:t>
            </a:r>
          </a:p>
          <a:p>
            <a:pPr marL="13970" indent="-5080" algn="just">
              <a:lnSpc>
                <a:spcPct val="103000"/>
              </a:lnSpc>
              <a:spcAft>
                <a:spcPts val="300"/>
              </a:spcAft>
            </a:pPr>
            <a:endParaRPr lang="nl-NL" sz="2400" dirty="0">
              <a:solidFill>
                <a:srgbClr val="181717"/>
              </a:solidFill>
              <a:effectLst/>
              <a:latin typeface="Arial" panose="020B0604020202020204" pitchFamily="34" charset="0"/>
              <a:ea typeface="Arial" panose="020B0604020202020204" pitchFamily="34" charset="0"/>
            </a:endParaRPr>
          </a:p>
          <a:p>
            <a:pPr marL="13970" indent="-5080" algn="just">
              <a:lnSpc>
                <a:spcPct val="103000"/>
              </a:lnSpc>
              <a:spcAft>
                <a:spcPts val="300"/>
              </a:spcAft>
            </a:pPr>
            <a:r>
              <a:rPr lang="nl-NL" sz="2400" dirty="0">
                <a:solidFill>
                  <a:srgbClr val="181717"/>
                </a:solidFill>
                <a:latin typeface="Arial" panose="020B0604020202020204" pitchFamily="34" charset="0"/>
                <a:ea typeface="Arial" panose="020B0604020202020204" pitchFamily="34" charset="0"/>
              </a:rPr>
              <a:t>Zie uitgedeelde schema!</a:t>
            </a:r>
            <a:endParaRPr lang="nl-NL" sz="2400" dirty="0">
              <a:solidFill>
                <a:srgbClr val="181717"/>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0084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361314" y="1507424"/>
            <a:ext cx="7469372" cy="821106"/>
          </a:xfrm>
        </p:spPr>
        <p:txBody>
          <a:bodyPr>
            <a:normAutofit fontScale="92500" lnSpcReduction="20000"/>
          </a:bodyPr>
          <a:lstStyle/>
          <a:p>
            <a:r>
              <a:rPr lang="nl-NL" sz="6600" b="1" dirty="0"/>
              <a:t>Doel(en) van deze les</a:t>
            </a:r>
          </a:p>
          <a:p>
            <a:endParaRPr lang="nl-NL" sz="4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2" name="Tekstvak 1"/>
          <p:cNvSpPr txBox="1"/>
          <p:nvPr/>
        </p:nvSpPr>
        <p:spPr>
          <a:xfrm>
            <a:off x="1020726" y="2775098"/>
            <a:ext cx="10664455" cy="2308324"/>
          </a:xfrm>
          <a:prstGeom prst="rect">
            <a:avLst/>
          </a:prstGeom>
          <a:noFill/>
        </p:spPr>
        <p:txBody>
          <a:bodyPr wrap="square" rtlCol="0">
            <a:spAutoFit/>
          </a:bodyPr>
          <a:lstStyle/>
          <a:p>
            <a:r>
              <a:rPr lang="nl-NL" sz="4800" dirty="0"/>
              <a:t>Aan het einde van deze les heb je op drie manieren de lesstof van de afgelopen weken geoefend en getoetst.</a:t>
            </a:r>
            <a:endParaRPr lang="nl-NL" sz="2000"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197673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82772" y="1507423"/>
            <a:ext cx="11717079" cy="5106027"/>
          </a:xfrm>
        </p:spPr>
        <p:txBody>
          <a:bodyPr>
            <a:normAutofit fontScale="92500"/>
          </a:bodyPr>
          <a:lstStyle/>
          <a:p>
            <a:r>
              <a:rPr lang="nl-NL" sz="4800" dirty="0"/>
              <a:t>Aan de slag:</a:t>
            </a:r>
          </a:p>
          <a:p>
            <a:pPr marL="457200" indent="-457200" algn="l">
              <a:buFontTx/>
              <a:buChar char="-"/>
            </a:pPr>
            <a:r>
              <a:rPr lang="nl-NL" sz="2800" dirty="0"/>
              <a:t>Iedereen maakt twee vragen over de onderwerpen van de afgelopen weken. 1 moeilijke en 1 makkelijke vraag op kleine blaadjes. De antwoorden op het grotere blaadje.( 6 minuten)</a:t>
            </a:r>
          </a:p>
          <a:p>
            <a:pPr marL="457200" indent="-457200" algn="l">
              <a:buFontTx/>
              <a:buChar char="-"/>
            </a:pPr>
            <a:r>
              <a:rPr lang="nl-NL" sz="2800" dirty="0"/>
              <a:t>Daarna maken we 4 groepen en in die groepjes beantwoord je elkaars vragen. De vraag-kaartjes worden “blind” in het midden gelegd en iedereen trekt om de beurt een kaartje. Wanneer je je eigen kaartje trekt neem je een andere. Diegene die de vraag gemaakt heeft weet ook het antwoord en bepaald of het gegeven antwoord voldoet. Is het antwoord goed mag je het kaartje houden. Is het fout gaat het weer terug op de blinde-stapel en kan de vraag nogmaals getrokken worden. Diegene met de meeste kaartjes is “de slimste” in zijn groepje. (maximaal 12 minuten)</a:t>
            </a:r>
          </a:p>
          <a:p>
            <a:pPr marL="457200" indent="-457200" algn="l">
              <a:buFontTx/>
              <a:buChar char="-"/>
            </a:pPr>
            <a:r>
              <a:rPr lang="nl-NL" sz="2800" dirty="0"/>
              <a:t>Evaluatie van deze oefening→</a:t>
            </a:r>
          </a:p>
          <a:p>
            <a:pPr algn="l"/>
            <a:endParaRPr lang="nl-NL" sz="2800" dirty="0"/>
          </a:p>
          <a:p>
            <a:pPr algn="l"/>
            <a:endParaRPr lang="nl-NL" sz="2800" dirty="0"/>
          </a:p>
          <a:p>
            <a:pPr marL="457200" indent="-457200" algn="l">
              <a:buFontTx/>
              <a:buChar char="-"/>
            </a:pPr>
            <a:endParaRPr lang="nl-NL" sz="2800" dirty="0"/>
          </a:p>
          <a:p>
            <a:pPr marL="457200" indent="-457200" algn="l">
              <a:buFontTx/>
              <a:buChar char="-"/>
            </a:pPr>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416931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82772" y="1507423"/>
            <a:ext cx="11717079" cy="5106027"/>
          </a:xfrm>
        </p:spPr>
        <p:txBody>
          <a:bodyPr>
            <a:normAutofit/>
          </a:bodyPr>
          <a:lstStyle/>
          <a:p>
            <a:r>
              <a:rPr lang="nl-NL" sz="4800" dirty="0"/>
              <a:t>Aan de slag: </a:t>
            </a:r>
            <a:r>
              <a:rPr lang="nl-NL" sz="4800" dirty="0" err="1"/>
              <a:t>Kahoot</a:t>
            </a:r>
            <a:endParaRPr lang="nl-NL" sz="4800" dirty="0"/>
          </a:p>
          <a:p>
            <a:pPr marL="457200" indent="-457200" algn="l">
              <a:buFontTx/>
              <a:buChar char="-"/>
            </a:pPr>
            <a:endParaRPr lang="nl-NL" sz="2800" dirty="0"/>
          </a:p>
          <a:p>
            <a:pPr marL="457200" indent="-457200" algn="l">
              <a:buFontTx/>
              <a:buChar char="-"/>
            </a:pPr>
            <a:r>
              <a:rPr lang="nl-NL" sz="2800" dirty="0"/>
              <a:t>Iedereen pakt zijn telefoon en zoekt naar </a:t>
            </a:r>
            <a:r>
              <a:rPr lang="nl-NL" sz="2800" dirty="0" err="1"/>
              <a:t>Kahoot</a:t>
            </a:r>
            <a:endParaRPr lang="nl-NL" sz="2800" dirty="0"/>
          </a:p>
          <a:p>
            <a:pPr marL="457200" indent="-457200" algn="l">
              <a:buFontTx/>
              <a:buChar char="-"/>
            </a:pPr>
            <a:r>
              <a:rPr lang="nl-NL" sz="2800" dirty="0"/>
              <a:t>Log in met de gegeven code en voer je voornaam in!</a:t>
            </a:r>
          </a:p>
          <a:p>
            <a:pPr marL="457200" indent="-457200" algn="l">
              <a:buFontTx/>
              <a:buChar char="-"/>
            </a:pPr>
            <a:r>
              <a:rPr lang="nl-NL" sz="2800" dirty="0"/>
              <a:t>De toets begint en beantwoord de vragen binnen de tijd per vraag.</a:t>
            </a:r>
          </a:p>
          <a:p>
            <a:pPr marL="457200" indent="-457200" algn="l">
              <a:buFontTx/>
              <a:buChar char="-"/>
            </a:pPr>
            <a:r>
              <a:rPr lang="nl-NL" sz="2800" dirty="0"/>
              <a:t>Ook met deze oefening kun je zelf zien hoe goed je de lesstof al </a:t>
            </a:r>
          </a:p>
          <a:p>
            <a:pPr marL="457200" indent="-457200" algn="l">
              <a:buFontTx/>
              <a:buChar char="-"/>
            </a:pPr>
            <a:r>
              <a:rPr lang="nl-NL" sz="2800" dirty="0"/>
              <a:t>Evaluatie →</a:t>
            </a:r>
          </a:p>
          <a:p>
            <a:pPr algn="l"/>
            <a:endParaRPr lang="nl-NL" sz="2800" dirty="0"/>
          </a:p>
          <a:p>
            <a:pPr algn="l"/>
            <a:endParaRPr lang="nl-NL" sz="2800" dirty="0"/>
          </a:p>
          <a:p>
            <a:pPr marL="457200" indent="-457200" algn="l">
              <a:buFontTx/>
              <a:buChar char="-"/>
            </a:pPr>
            <a:endParaRPr lang="nl-NL" sz="2800" dirty="0"/>
          </a:p>
          <a:p>
            <a:pPr marL="457200" indent="-457200" algn="l">
              <a:buFontTx/>
              <a:buChar char="-"/>
            </a:pPr>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4887" y="5013250"/>
            <a:ext cx="2847975" cy="160020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772" y="513376"/>
            <a:ext cx="2523133" cy="1548000"/>
          </a:xfrm>
          <a:prstGeom prst="rect">
            <a:avLst/>
          </a:prstGeom>
        </p:spPr>
      </p:pic>
    </p:spTree>
    <p:extLst>
      <p:ext uri="{BB962C8B-B14F-4D97-AF65-F5344CB8AC3E}">
        <p14:creationId xmlns:p14="http://schemas.microsoft.com/office/powerpoint/2010/main" val="394944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74158" y="1507424"/>
            <a:ext cx="11238614" cy="5010334"/>
          </a:xfrm>
        </p:spPr>
        <p:txBody>
          <a:bodyPr>
            <a:normAutofit/>
          </a:bodyPr>
          <a:lstStyle/>
          <a:p>
            <a:r>
              <a:rPr lang="nl-NL" sz="4800" dirty="0"/>
              <a:t>Transfer</a:t>
            </a:r>
          </a:p>
          <a:p>
            <a:pPr algn="l"/>
            <a:endParaRPr lang="nl-NL" sz="2800" dirty="0"/>
          </a:p>
          <a:p>
            <a:pPr algn="l"/>
            <a:r>
              <a:rPr lang="nl-NL" sz="3200" dirty="0"/>
              <a:t>De gegevens uit de afgelopen lessen komt </a:t>
            </a:r>
          </a:p>
          <a:p>
            <a:pPr algn="l"/>
            <a:r>
              <a:rPr lang="nl-NL" sz="3200"/>
              <a:t>gedeeltelijk in </a:t>
            </a:r>
            <a:r>
              <a:rPr lang="nl-NL" sz="3200" dirty="0"/>
              <a:t>het volgende lesonderwerp terug. </a:t>
            </a:r>
          </a:p>
          <a:p>
            <a:pPr algn="l"/>
            <a:r>
              <a:rPr lang="nl-NL" sz="3200" dirty="0"/>
              <a:t>We gaan het dan hebben over onderhouden </a:t>
            </a:r>
          </a:p>
          <a:p>
            <a:pPr algn="l"/>
            <a:r>
              <a:rPr lang="nl-NL" sz="3200" dirty="0"/>
              <a:t>van bestratingen.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2522" y="2402958"/>
            <a:ext cx="2000250" cy="4114800"/>
          </a:xfrm>
          <a:prstGeom prst="rect">
            <a:avLst/>
          </a:prstGeom>
        </p:spPr>
      </p:pic>
    </p:spTree>
    <p:extLst>
      <p:ext uri="{BB962C8B-B14F-4D97-AF65-F5344CB8AC3E}">
        <p14:creationId xmlns:p14="http://schemas.microsoft.com/office/powerpoint/2010/main" val="244159516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348</Words>
  <Application>Microsoft Office PowerPoint</Application>
  <PresentationFormat>Breedbeeld</PresentationFormat>
  <Paragraphs>55</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Goossens</dc:creator>
  <cp:lastModifiedBy>Rob Goossens</cp:lastModifiedBy>
  <cp:revision>65</cp:revision>
  <cp:lastPrinted>2016-09-25T09:52:23Z</cp:lastPrinted>
  <dcterms:created xsi:type="dcterms:W3CDTF">2016-05-07T15:08:17Z</dcterms:created>
  <dcterms:modified xsi:type="dcterms:W3CDTF">2016-10-01T15:24:15Z</dcterms:modified>
</cp:coreProperties>
</file>